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>
        <p:scale>
          <a:sx n="90" d="100"/>
          <a:sy n="90" d="100"/>
        </p:scale>
        <p:origin x="7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95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80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3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43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17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67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6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51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2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48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0D30-949E-4E7C-837F-40C17427EB09}" type="datetimeFigureOut">
              <a:rPr lang="es-CO" smtClean="0"/>
              <a:t>08/09/2017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D3D9-4AE3-4B70-821D-C7797E15AE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8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file:///J:\Juan%20Zapata\WhiteSpaces\Base%20de%20datos%20TVWS%20Colombia\Investigaci&#243;n\tecnico\Arquitectura.xlsx!C&#225;lculo!F1C1:F17C4" TargetMode="External"/><Relationship Id="rId13" Type="http://schemas.openxmlformats.org/officeDocument/2006/relationships/oleObject" Target="file:///J:\Juan%20Zapata\WhiteSpaces\Base%20de%20datos%20TVWS%20Colombia\Investigaci&#243;n\tecnico\Arquitectura.xlsx!Gesti&#243;n!F1C1:F17C4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J:\Juan%20Zapata\WhiteSpaces\Base%20de%20datos%20TVWS%20Colombia\Investigaci&#243;n\tecnico\Arquitectura.xlsx!Comunicaci&#243;n!F1C1:F17C4" TargetMode="External"/><Relationship Id="rId11" Type="http://schemas.openxmlformats.org/officeDocument/2006/relationships/image" Target="../media/image3.wmf"/><Relationship Id="rId5" Type="http://schemas.openxmlformats.org/officeDocument/2006/relationships/image" Target="../media/image8.png"/><Relationship Id="rId10" Type="http://schemas.openxmlformats.org/officeDocument/2006/relationships/oleObject" Target="file:///J:\Juan%20Zapata\WhiteSpaces\Base%20de%20datos%20TVWS%20Colombia\Investigaci&#243;n\tecnico\Arquitectura.xlsx!Historia!F1C1:F18C4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wmf"/><Relationship Id="rId1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7.png"/><Relationship Id="rId7" Type="http://schemas.openxmlformats.org/officeDocument/2006/relationships/oleObject" Target="file:///J:\Juan%20Zapata\WhiteSpaces\Base%20de%20datos%20TVWS%20Colombia\Investigaci&#243;n\tecnico\Arquitectura.xlsx!Historia!F1C1:F18C4" TargetMode="External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file:///J:\Juan%20Zapata\WhiteSpaces\Base%20de%20datos%20TVWS%20Colombia\Investigaci&#243;n\tecnico\Arquitectura.xlsx!Gesti&#243;n!F1C1:F17C4" TargetMode="External"/><Relationship Id="rId5" Type="http://schemas.openxmlformats.org/officeDocument/2006/relationships/oleObject" Target="file:///J:\Juan%20Zapata\WhiteSpaces\Base%20de%20datos%20TVWS%20Colombia\Investigaci&#243;n\tecnico\Arquitectura.xlsx!C&#225;lculo!F1C1:F17C4" TargetMode="External"/><Relationship Id="rId10" Type="http://schemas.openxmlformats.org/officeDocument/2006/relationships/image" Target="../media/image4.wmf"/><Relationship Id="rId4" Type="http://schemas.openxmlformats.org/officeDocument/2006/relationships/image" Target="../media/image8.png"/><Relationship Id="rId9" Type="http://schemas.openxmlformats.org/officeDocument/2006/relationships/oleObject" Target="file:///J:\Juan%20Zapata\WhiteSpaces\Base%20de%20datos%20TVWS%20Colombia\Investigaci&#243;n\tecnico\Arquitectura.xlsx!Comunicaci&#243;n!F1C1:F17C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jpeg"/><Relationship Id="rId7" Type="http://schemas.openxmlformats.org/officeDocument/2006/relationships/oleObject" Target="file:///J:\Juan%20Zapata\WhiteSpaces\Base%20de%20datos%20TVWS%20Colombia\Investigaci&#243;n\tecnico\Arquitectura.xlsx!C&#225;lculo!F1C1:F17C4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file:///J:\Juan%20Zapata\WhiteSpaces\Base%20de%20datos%20TVWS%20Colombia\Investigaci&#243;n\tecnico\Arquitectura.xlsx!Comunicaci&#243;n!F1C1:F17C4" TargetMode="External"/><Relationship Id="rId10" Type="http://schemas.openxmlformats.org/officeDocument/2006/relationships/image" Target="../media/image5.wmf"/><Relationship Id="rId4" Type="http://schemas.openxmlformats.org/officeDocument/2006/relationships/image" Target="../media/image8.png"/><Relationship Id="rId9" Type="http://schemas.openxmlformats.org/officeDocument/2006/relationships/oleObject" Target="file:///J:\Juan%20Zapata\WhiteSpaces\Base%20de%20datos%20TVWS%20Colombia\Investigaci&#243;n\tecnico\Arquitectura.xlsx!Gesti&#243;n!F1C1:F17C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ángulo: esquinas redondeadas 171"/>
          <p:cNvSpPr/>
          <p:nvPr/>
        </p:nvSpPr>
        <p:spPr>
          <a:xfrm>
            <a:off x="4326851" y="471966"/>
            <a:ext cx="7680092" cy="4506789"/>
          </a:xfrm>
          <a:prstGeom prst="roundRect">
            <a:avLst>
              <a:gd name="adj" fmla="val 8589"/>
            </a:avLst>
          </a:prstGeom>
          <a:solidFill>
            <a:srgbClr val="7030A0">
              <a:alpha val="18824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s-CO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mage result for men bathro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10445" y="741712"/>
            <a:ext cx="346010" cy="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/>
          <p:cNvSpPr/>
          <p:nvPr/>
        </p:nvSpPr>
        <p:spPr>
          <a:xfrm>
            <a:off x="4664257" y="3026017"/>
            <a:ext cx="1436914" cy="7511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 </a:t>
            </a:r>
          </a:p>
          <a:p>
            <a:pPr algn="ctr"/>
            <a:r>
              <a:rPr lang="es-CO" sz="1200" dirty="0"/>
              <a:t>Comunicación</a:t>
            </a:r>
          </a:p>
        </p:txBody>
      </p:sp>
      <p:sp>
        <p:nvSpPr>
          <p:cNvPr id="5" name="Nube 4"/>
          <p:cNvSpPr/>
          <p:nvPr/>
        </p:nvSpPr>
        <p:spPr>
          <a:xfrm>
            <a:off x="1032827" y="2367348"/>
            <a:ext cx="2231572" cy="1066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Internet</a:t>
            </a:r>
          </a:p>
        </p:txBody>
      </p:sp>
      <p:sp>
        <p:nvSpPr>
          <p:cNvPr id="7" name="Rectángulo: esquinas redondeadas 6"/>
          <p:cNvSpPr/>
          <p:nvPr/>
        </p:nvSpPr>
        <p:spPr>
          <a:xfrm>
            <a:off x="7921633" y="652028"/>
            <a:ext cx="2811733" cy="153151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s-CO" sz="1200" b="1" dirty="0">
                <a:solidFill>
                  <a:sysClr val="windowText" lastClr="000000"/>
                </a:solidFill>
              </a:rPr>
              <a:t>Módulo de Cálculo</a:t>
            </a:r>
          </a:p>
        </p:txBody>
      </p:sp>
      <p:sp>
        <p:nvSpPr>
          <p:cNvPr id="9" name="Rectángulo: esquinas redondeadas 8"/>
          <p:cNvSpPr/>
          <p:nvPr/>
        </p:nvSpPr>
        <p:spPr>
          <a:xfrm>
            <a:off x="4712187" y="1063238"/>
            <a:ext cx="1436914" cy="7511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 </a:t>
            </a:r>
          </a:p>
          <a:p>
            <a:pPr algn="ctr"/>
            <a:r>
              <a:rPr lang="es-CO" sz="1200" dirty="0"/>
              <a:t>Interfaz</a:t>
            </a:r>
          </a:p>
        </p:txBody>
      </p:sp>
      <p:sp>
        <p:nvSpPr>
          <p:cNvPr id="10" name="Rectángulo: esquinas redondeadas 9"/>
          <p:cNvSpPr/>
          <p:nvPr/>
        </p:nvSpPr>
        <p:spPr>
          <a:xfrm>
            <a:off x="6191170" y="3984127"/>
            <a:ext cx="1436914" cy="7511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</a:t>
            </a:r>
          </a:p>
          <a:p>
            <a:pPr algn="ctr"/>
            <a:r>
              <a:rPr lang="es-CO" sz="1200" dirty="0"/>
              <a:t>Historial de comunicación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234514" y="1479067"/>
            <a:ext cx="10338" cy="8958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/>
          <p:cNvSpPr txBox="1"/>
          <p:nvPr/>
        </p:nvSpPr>
        <p:spPr>
          <a:xfrm>
            <a:off x="3795776" y="2672648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/>
              <a:t>IETF </a:t>
            </a:r>
          </a:p>
          <a:p>
            <a:r>
              <a:rPr lang="es-CO" sz="1100" b="1" dirty="0"/>
              <a:t>PAWS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2260689" y="3683659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/>
              <a:t>IETF </a:t>
            </a:r>
          </a:p>
          <a:p>
            <a:r>
              <a:rPr lang="es-CO" sz="1100" b="1" dirty="0"/>
              <a:t>PAWS</a:t>
            </a:r>
          </a:p>
        </p:txBody>
      </p:sp>
      <p:cxnSp>
        <p:nvCxnSpPr>
          <p:cNvPr id="96" name="Conector recto de flecha 95"/>
          <p:cNvCxnSpPr/>
          <p:nvPr/>
        </p:nvCxnSpPr>
        <p:spPr>
          <a:xfrm>
            <a:off x="7654169" y="4451451"/>
            <a:ext cx="1054323" cy="5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992015" y="1604194"/>
            <a:ext cx="111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FF0000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4878623" y="4360346"/>
            <a:ext cx="98838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0070C0"/>
                </a:solidFill>
              </a:rPr>
              <a:t>Toda la información</a:t>
            </a:r>
          </a:p>
        </p:txBody>
      </p:sp>
      <p:sp>
        <p:nvSpPr>
          <p:cNvPr id="120" name="Rectángulo: esquinas redondeadas 119"/>
          <p:cNvSpPr/>
          <p:nvPr/>
        </p:nvSpPr>
        <p:spPr>
          <a:xfrm>
            <a:off x="8046984" y="944223"/>
            <a:ext cx="2533360" cy="238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 de influencia de dispositivo</a:t>
            </a:r>
          </a:p>
        </p:txBody>
      </p:sp>
      <p:sp>
        <p:nvSpPr>
          <p:cNvPr id="121" name="Rectángulo: esquinas redondeadas 120"/>
          <p:cNvSpPr/>
          <p:nvPr/>
        </p:nvSpPr>
        <p:spPr>
          <a:xfrm>
            <a:off x="8040905" y="1252034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Áreas protegidas intersectadas</a:t>
            </a:r>
          </a:p>
        </p:txBody>
      </p:sp>
      <p:sp>
        <p:nvSpPr>
          <p:cNvPr id="126" name="Rectángulo: esquinas redondeadas 125"/>
          <p:cNvSpPr/>
          <p:nvPr/>
        </p:nvSpPr>
        <p:spPr>
          <a:xfrm>
            <a:off x="8032401" y="1844781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Obtención canales disponibles</a:t>
            </a:r>
          </a:p>
        </p:txBody>
      </p:sp>
      <p:sp>
        <p:nvSpPr>
          <p:cNvPr id="131" name="Rectángulo: esquinas redondeadas 130"/>
          <p:cNvSpPr/>
          <p:nvPr/>
        </p:nvSpPr>
        <p:spPr>
          <a:xfrm>
            <a:off x="8036974" y="1544722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Validación de ubicación y dispositivos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3155189" y="1314046"/>
            <a:ext cx="1448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FF0000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3140265" y="3280605"/>
            <a:ext cx="1310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 y datos de contacto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2"/>
                </a:solidFill>
              </a:rPr>
              <a:t>Lista de canales disponibles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Confirmación de uso de canal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271709" y="3427335"/>
            <a:ext cx="18636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 y datos de contacto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2"/>
                </a:solidFill>
              </a:rPr>
              <a:t>Lista de canales disponibles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Confirmación de uso de canal</a:t>
            </a:r>
          </a:p>
        </p:txBody>
      </p:sp>
      <p:sp>
        <p:nvSpPr>
          <p:cNvPr id="160" name="CuadroTexto 159"/>
          <p:cNvSpPr txBox="1"/>
          <p:nvPr/>
        </p:nvSpPr>
        <p:spPr>
          <a:xfrm>
            <a:off x="6443066" y="698555"/>
            <a:ext cx="1225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FF0000"/>
                </a:solidFill>
              </a:rPr>
              <a:t>-Coordenada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6077079" y="2157103"/>
            <a:ext cx="1225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>
                <a:solidFill>
                  <a:schemeClr val="accent2"/>
                </a:solidFill>
              </a:rPr>
              <a:t>-Lista de canales disponibles</a:t>
            </a:r>
          </a:p>
        </p:txBody>
      </p:sp>
      <p:sp>
        <p:nvSpPr>
          <p:cNvPr id="162" name="CuadroTexto 161"/>
          <p:cNvSpPr txBox="1"/>
          <p:nvPr/>
        </p:nvSpPr>
        <p:spPr>
          <a:xfrm>
            <a:off x="7739217" y="3532273"/>
            <a:ext cx="1007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-</a:t>
            </a:r>
            <a:r>
              <a:rPr lang="es-CO" sz="1100" b="1" dirty="0">
                <a:solidFill>
                  <a:srgbClr val="7030A0"/>
                </a:solidFill>
              </a:rPr>
              <a:t>Consulta del historial</a:t>
            </a:r>
          </a:p>
          <a:p>
            <a:r>
              <a:rPr lang="es-CO" sz="1100" dirty="0"/>
              <a:t>-</a:t>
            </a:r>
            <a:r>
              <a:rPr lang="es-CO" sz="1100" b="1" dirty="0"/>
              <a:t>Información consultada</a:t>
            </a: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8704030" y="3986786"/>
            <a:ext cx="1457627" cy="75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Módulo de gestión de espectro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2094727" y="66950"/>
            <a:ext cx="863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PLATAFORMA DE SOFTWARE PARA EL USO DE LOS ESPACIOS EN BLANCO EN COLOMBIA</a:t>
            </a:r>
          </a:p>
        </p:txBody>
      </p:sp>
      <p:sp>
        <p:nvSpPr>
          <p:cNvPr id="184" name="CuadroTexto 183"/>
          <p:cNvSpPr txBox="1"/>
          <p:nvPr/>
        </p:nvSpPr>
        <p:spPr>
          <a:xfrm>
            <a:off x="9498638" y="5021365"/>
            <a:ext cx="259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-Consulta del historial</a:t>
            </a:r>
          </a:p>
        </p:txBody>
      </p:sp>
      <p:sp>
        <p:nvSpPr>
          <p:cNvPr id="191" name="Rectángulo 190"/>
          <p:cNvSpPr/>
          <p:nvPr/>
        </p:nvSpPr>
        <p:spPr>
          <a:xfrm>
            <a:off x="2439718" y="4599312"/>
            <a:ext cx="986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Dispositivo MAESTRO de espacios en blanco</a:t>
            </a:r>
          </a:p>
        </p:txBody>
      </p:sp>
      <p:sp>
        <p:nvSpPr>
          <p:cNvPr id="192" name="Rectángulo 191"/>
          <p:cNvSpPr/>
          <p:nvPr/>
        </p:nvSpPr>
        <p:spPr>
          <a:xfrm>
            <a:off x="2423731" y="5452453"/>
            <a:ext cx="1002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Dispositivo ESCLAVO de espacios en blanco</a:t>
            </a:r>
          </a:p>
        </p:txBody>
      </p:sp>
      <p:sp>
        <p:nvSpPr>
          <p:cNvPr id="193" name="Rectángulo 192"/>
          <p:cNvSpPr/>
          <p:nvPr/>
        </p:nvSpPr>
        <p:spPr>
          <a:xfrm>
            <a:off x="1032827" y="847794"/>
            <a:ext cx="1218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Usuario de interfaz gráfica</a:t>
            </a:r>
          </a:p>
        </p:txBody>
      </p:sp>
      <p:cxnSp>
        <p:nvCxnSpPr>
          <p:cNvPr id="194" name="Conector recto de flecha 193"/>
          <p:cNvCxnSpPr/>
          <p:nvPr/>
        </p:nvCxnSpPr>
        <p:spPr>
          <a:xfrm flipV="1">
            <a:off x="2140636" y="4814313"/>
            <a:ext cx="18315" cy="99515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ángulo 197"/>
          <p:cNvSpPr/>
          <p:nvPr/>
        </p:nvSpPr>
        <p:spPr>
          <a:xfrm>
            <a:off x="800818" y="5019502"/>
            <a:ext cx="136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dirty="0"/>
              <a:t>RF: 470 - 698 MHz</a:t>
            </a:r>
          </a:p>
        </p:txBody>
      </p:sp>
      <p:pic>
        <p:nvPicPr>
          <p:cNvPr id="201" name="Imagen 2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034" y="4317733"/>
            <a:ext cx="618061" cy="510464"/>
          </a:xfrm>
          <a:prstGeom prst="rect">
            <a:avLst/>
          </a:prstGeom>
        </p:spPr>
      </p:pic>
      <p:pic>
        <p:nvPicPr>
          <p:cNvPr id="203" name="Imagen 20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413" y="5609838"/>
            <a:ext cx="618061" cy="510464"/>
          </a:xfrm>
          <a:prstGeom prst="rect">
            <a:avLst/>
          </a:prstGeom>
        </p:spPr>
      </p:pic>
      <p:pic>
        <p:nvPicPr>
          <p:cNvPr id="205" name="Imagen 2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3" y="6268900"/>
            <a:ext cx="1163942" cy="547044"/>
          </a:xfrm>
          <a:prstGeom prst="rect">
            <a:avLst/>
          </a:prstGeom>
        </p:spPr>
      </p:pic>
      <p:sp>
        <p:nvSpPr>
          <p:cNvPr id="221" name="CuadroTexto 220"/>
          <p:cNvSpPr txBox="1"/>
          <p:nvPr/>
        </p:nvSpPr>
        <p:spPr>
          <a:xfrm>
            <a:off x="86867" y="6541340"/>
            <a:ext cx="8738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El color de cada módulo está relacionado con el color de cada pestaña del documento “Arquitectura”</a:t>
            </a:r>
          </a:p>
        </p:txBody>
      </p:sp>
      <p:graphicFrame>
        <p:nvGraphicFramePr>
          <p:cNvPr id="1028" name="Objeto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21744"/>
              </p:ext>
            </p:extLst>
          </p:nvPr>
        </p:nvGraphicFramePr>
        <p:xfrm>
          <a:off x="4774255" y="876229"/>
          <a:ext cx="262560" cy="2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Worksheet" showAsIcon="1" r:id="rId6" imgW="914400" imgH="714240" progId="Excel.Sheet.12">
                  <p:link updateAutomatic="1"/>
                </p:oleObj>
              </mc:Choice>
              <mc:Fallback>
                <p:oleObj name="Worksheet" showAsIcon="1" r:id="rId6" imgW="914400" imgH="714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4255" y="876229"/>
                        <a:ext cx="262560" cy="2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to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012835"/>
              </p:ext>
            </p:extLst>
          </p:nvPr>
        </p:nvGraphicFramePr>
        <p:xfrm>
          <a:off x="10761872" y="681630"/>
          <a:ext cx="335180" cy="2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Worksheet" showAsIcon="1" r:id="rId8" imgW="914400" imgH="714240" progId="Excel.Sheet.12">
                  <p:link updateAutomatic="1"/>
                </p:oleObj>
              </mc:Choice>
              <mc:Fallback>
                <p:oleObj name="Worksheet" showAsIcon="1" r:id="rId8" imgW="914400" imgH="714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61872" y="681630"/>
                        <a:ext cx="335180" cy="26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to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84130"/>
              </p:ext>
            </p:extLst>
          </p:nvPr>
        </p:nvGraphicFramePr>
        <p:xfrm>
          <a:off x="7341063" y="3784582"/>
          <a:ext cx="256517" cy="20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showAsIcon="1" r:id="rId10" imgW="914400" imgH="714240" progId="Excel.Sheet.12">
                  <p:link updateAutomatic="1"/>
                </p:oleObj>
              </mc:Choice>
              <mc:Fallback>
                <p:oleObj name="Worksheet" showAsIcon="1" r:id="rId10" imgW="914400" imgH="714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1063" y="3784582"/>
                        <a:ext cx="256517" cy="20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to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418927"/>
              </p:ext>
            </p:extLst>
          </p:nvPr>
        </p:nvGraphicFramePr>
        <p:xfrm>
          <a:off x="4709987" y="2797761"/>
          <a:ext cx="329094" cy="25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showAsIcon="1" r:id="rId6" imgW="914400" imgH="714240" progId="Excel.Sheet.12">
                  <p:link updateAutomatic="1"/>
                </p:oleObj>
              </mc:Choice>
              <mc:Fallback>
                <p:oleObj name="Worksheet" showAsIcon="1" r:id="rId6" imgW="914400" imgH="714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09987" y="2797761"/>
                        <a:ext cx="329094" cy="257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9" name="Conector recto de flecha 238"/>
          <p:cNvCxnSpPr/>
          <p:nvPr/>
        </p:nvCxnSpPr>
        <p:spPr>
          <a:xfrm>
            <a:off x="2091071" y="1516053"/>
            <a:ext cx="10338" cy="8958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de flecha 239"/>
          <p:cNvCxnSpPr/>
          <p:nvPr/>
        </p:nvCxnSpPr>
        <p:spPr>
          <a:xfrm flipV="1">
            <a:off x="3204840" y="1300341"/>
            <a:ext cx="1496473" cy="129047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de flecha 243"/>
          <p:cNvCxnSpPr/>
          <p:nvPr/>
        </p:nvCxnSpPr>
        <p:spPr>
          <a:xfrm flipH="1">
            <a:off x="3204840" y="1484282"/>
            <a:ext cx="1496473" cy="129047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de flecha 244"/>
          <p:cNvCxnSpPr/>
          <p:nvPr/>
        </p:nvCxnSpPr>
        <p:spPr>
          <a:xfrm>
            <a:off x="3267104" y="2931124"/>
            <a:ext cx="1358934" cy="348550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cto de flecha 245"/>
          <p:cNvCxnSpPr/>
          <p:nvPr/>
        </p:nvCxnSpPr>
        <p:spPr>
          <a:xfrm flipH="1" flipV="1">
            <a:off x="3166065" y="3026017"/>
            <a:ext cx="1418633" cy="37299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cto de flecha 261"/>
          <p:cNvCxnSpPr/>
          <p:nvPr/>
        </p:nvCxnSpPr>
        <p:spPr>
          <a:xfrm flipV="1">
            <a:off x="2225402" y="3502958"/>
            <a:ext cx="9112" cy="1067765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cto de flecha 262"/>
          <p:cNvCxnSpPr/>
          <p:nvPr/>
        </p:nvCxnSpPr>
        <p:spPr>
          <a:xfrm flipH="1">
            <a:off x="2076368" y="3504072"/>
            <a:ext cx="1859" cy="110266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cto de flecha 269"/>
          <p:cNvCxnSpPr/>
          <p:nvPr/>
        </p:nvCxnSpPr>
        <p:spPr>
          <a:xfrm>
            <a:off x="6159975" y="1312129"/>
            <a:ext cx="1732507" cy="85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cto de flecha 270"/>
          <p:cNvCxnSpPr/>
          <p:nvPr/>
        </p:nvCxnSpPr>
        <p:spPr>
          <a:xfrm flipH="1" flipV="1">
            <a:off x="6103170" y="1465351"/>
            <a:ext cx="1788166" cy="934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recto de flecha 278"/>
          <p:cNvCxnSpPr/>
          <p:nvPr/>
        </p:nvCxnSpPr>
        <p:spPr>
          <a:xfrm flipV="1">
            <a:off x="6139390" y="2037829"/>
            <a:ext cx="1751946" cy="1199909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recto de flecha 279"/>
          <p:cNvCxnSpPr/>
          <p:nvPr/>
        </p:nvCxnSpPr>
        <p:spPr>
          <a:xfrm flipH="1">
            <a:off x="6168039" y="2170969"/>
            <a:ext cx="1779851" cy="121986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recto de flecha 283"/>
          <p:cNvCxnSpPr>
            <a:stCxn id="4" idx="2"/>
            <a:endCxn id="10" idx="1"/>
          </p:cNvCxnSpPr>
          <p:nvPr/>
        </p:nvCxnSpPr>
        <p:spPr>
          <a:xfrm rot="16200000" flipH="1">
            <a:off x="5495666" y="3664179"/>
            <a:ext cx="582553" cy="808456"/>
          </a:xfrm>
          <a:prstGeom prst="bentConnector2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recto de flecha 288"/>
          <p:cNvCxnSpPr/>
          <p:nvPr/>
        </p:nvCxnSpPr>
        <p:spPr>
          <a:xfrm flipH="1" flipV="1">
            <a:off x="7649135" y="4296923"/>
            <a:ext cx="1008510" cy="2048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recto de flecha 293"/>
          <p:cNvCxnSpPr>
            <a:endCxn id="12" idx="2"/>
          </p:cNvCxnSpPr>
          <p:nvPr/>
        </p:nvCxnSpPr>
        <p:spPr>
          <a:xfrm flipH="1" flipV="1">
            <a:off x="9432844" y="4737900"/>
            <a:ext cx="20008" cy="155140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recto de flecha 294"/>
          <p:cNvCxnSpPr/>
          <p:nvPr/>
        </p:nvCxnSpPr>
        <p:spPr>
          <a:xfrm>
            <a:off x="9297087" y="4777708"/>
            <a:ext cx="3365" cy="1511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CuadroTexto 310"/>
          <p:cNvSpPr txBox="1"/>
          <p:nvPr/>
        </p:nvSpPr>
        <p:spPr>
          <a:xfrm>
            <a:off x="7562539" y="5064721"/>
            <a:ext cx="1936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-Información consultada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-Dispositivos actualmente deshabilitados</a:t>
            </a:r>
            <a:endParaRPr lang="es-CO" sz="1100" b="1" dirty="0">
              <a:solidFill>
                <a:schemeClr val="accent2"/>
              </a:solidFill>
            </a:endParaRPr>
          </a:p>
        </p:txBody>
      </p:sp>
      <p:cxnSp>
        <p:nvCxnSpPr>
          <p:cNvPr id="314" name="Conector recto de flecha 313"/>
          <p:cNvCxnSpPr>
            <a:endCxn id="7" idx="2"/>
          </p:cNvCxnSpPr>
          <p:nvPr/>
        </p:nvCxnSpPr>
        <p:spPr>
          <a:xfrm flipH="1" flipV="1">
            <a:off x="9327500" y="2183547"/>
            <a:ext cx="21921" cy="1737279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CuadroTexto 315"/>
          <p:cNvSpPr txBox="1"/>
          <p:nvPr/>
        </p:nvSpPr>
        <p:spPr>
          <a:xfrm>
            <a:off x="9340508" y="2507774"/>
            <a:ext cx="259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</p:txBody>
      </p:sp>
      <p:graphicFrame>
        <p:nvGraphicFramePr>
          <p:cNvPr id="276" name="Objeto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38147"/>
              </p:ext>
            </p:extLst>
          </p:nvPr>
        </p:nvGraphicFramePr>
        <p:xfrm>
          <a:off x="10161657" y="4036586"/>
          <a:ext cx="292838" cy="22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showAsIcon="1" r:id="rId13" imgW="914400" imgH="714240" progId="Excel.Sheet.12">
                  <p:link updateAutomatic="1"/>
                </p:oleObj>
              </mc:Choice>
              <mc:Fallback>
                <p:oleObj name="Worksheet" showAsIcon="1" r:id="rId13" imgW="914400" imgH="714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1657" y="4036586"/>
                        <a:ext cx="292838" cy="22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46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adroTexto 182"/>
          <p:cNvSpPr txBox="1"/>
          <p:nvPr/>
        </p:nvSpPr>
        <p:spPr>
          <a:xfrm>
            <a:off x="2905423" y="48209"/>
            <a:ext cx="660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COMUNICACIÓN CON UN DISPOSITIVO DE ESPACIOS EN BLANCO</a:t>
            </a:r>
          </a:p>
        </p:txBody>
      </p:sp>
      <p:sp>
        <p:nvSpPr>
          <p:cNvPr id="59" name="Rectángulo: esquinas redondeadas 58"/>
          <p:cNvSpPr/>
          <p:nvPr/>
        </p:nvSpPr>
        <p:spPr>
          <a:xfrm>
            <a:off x="4326851" y="471966"/>
            <a:ext cx="7680092" cy="4506789"/>
          </a:xfrm>
          <a:prstGeom prst="roundRect">
            <a:avLst>
              <a:gd name="adj" fmla="val 8589"/>
            </a:avLst>
          </a:prstGeom>
          <a:solidFill>
            <a:srgbClr val="7030A0">
              <a:alpha val="18824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s-CO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2" name="Rectángulo: esquinas redondeadas 61"/>
          <p:cNvSpPr/>
          <p:nvPr/>
        </p:nvSpPr>
        <p:spPr>
          <a:xfrm>
            <a:off x="4664257" y="3026017"/>
            <a:ext cx="1436914" cy="7511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 </a:t>
            </a:r>
          </a:p>
          <a:p>
            <a:pPr algn="ctr"/>
            <a:r>
              <a:rPr lang="es-CO" sz="1200" dirty="0"/>
              <a:t>Comunicación</a:t>
            </a:r>
          </a:p>
        </p:txBody>
      </p:sp>
      <p:sp>
        <p:nvSpPr>
          <p:cNvPr id="64" name="Nube 63"/>
          <p:cNvSpPr/>
          <p:nvPr/>
        </p:nvSpPr>
        <p:spPr>
          <a:xfrm>
            <a:off x="1032827" y="2367348"/>
            <a:ext cx="2231572" cy="1066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Internet</a:t>
            </a:r>
          </a:p>
        </p:txBody>
      </p:sp>
      <p:sp>
        <p:nvSpPr>
          <p:cNvPr id="65" name="Rectángulo: esquinas redondeadas 64"/>
          <p:cNvSpPr/>
          <p:nvPr/>
        </p:nvSpPr>
        <p:spPr>
          <a:xfrm>
            <a:off x="7921633" y="652028"/>
            <a:ext cx="2811733" cy="153151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s-CO" sz="1200" b="1" dirty="0">
                <a:solidFill>
                  <a:sysClr val="windowText" lastClr="000000"/>
                </a:solidFill>
              </a:rPr>
              <a:t>Módulo de Cálculo</a:t>
            </a:r>
          </a:p>
        </p:txBody>
      </p:sp>
      <p:sp>
        <p:nvSpPr>
          <p:cNvPr id="68" name="Rectángulo: esquinas redondeadas 67"/>
          <p:cNvSpPr/>
          <p:nvPr/>
        </p:nvSpPr>
        <p:spPr>
          <a:xfrm>
            <a:off x="6191170" y="3984127"/>
            <a:ext cx="1436914" cy="7511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</a:t>
            </a:r>
          </a:p>
          <a:p>
            <a:pPr algn="ctr"/>
            <a:r>
              <a:rPr lang="es-CO" sz="1200" dirty="0"/>
              <a:t>Historial de comunicación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3795776" y="2672648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/>
              <a:t>IETF </a:t>
            </a:r>
          </a:p>
          <a:p>
            <a:r>
              <a:rPr lang="es-CO" sz="1100" b="1" dirty="0"/>
              <a:t>PAWS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2260689" y="3683659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/>
              <a:t>IETF </a:t>
            </a:r>
          </a:p>
          <a:p>
            <a:r>
              <a:rPr lang="es-CO" sz="1100" b="1" dirty="0"/>
              <a:t>PAWS</a:t>
            </a:r>
          </a:p>
        </p:txBody>
      </p:sp>
      <p:cxnSp>
        <p:nvCxnSpPr>
          <p:cNvPr id="75" name="Conector recto de flecha 74"/>
          <p:cNvCxnSpPr/>
          <p:nvPr/>
        </p:nvCxnSpPr>
        <p:spPr>
          <a:xfrm>
            <a:off x="7654169" y="4451451"/>
            <a:ext cx="1054323" cy="5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4878623" y="4360346"/>
            <a:ext cx="98838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0070C0"/>
                </a:solidFill>
              </a:rPr>
              <a:t>Toda la información</a:t>
            </a:r>
          </a:p>
        </p:txBody>
      </p:sp>
      <p:sp>
        <p:nvSpPr>
          <p:cNvPr id="78" name="Rectángulo: esquinas redondeadas 77"/>
          <p:cNvSpPr/>
          <p:nvPr/>
        </p:nvSpPr>
        <p:spPr>
          <a:xfrm>
            <a:off x="8046984" y="944223"/>
            <a:ext cx="2533360" cy="238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 de influencia de dispositivo</a:t>
            </a:r>
          </a:p>
        </p:txBody>
      </p:sp>
      <p:sp>
        <p:nvSpPr>
          <p:cNvPr id="79" name="Rectángulo: esquinas redondeadas 78"/>
          <p:cNvSpPr/>
          <p:nvPr/>
        </p:nvSpPr>
        <p:spPr>
          <a:xfrm>
            <a:off x="8040905" y="1252034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Áreas protegidas intersectadas</a:t>
            </a:r>
          </a:p>
        </p:txBody>
      </p:sp>
      <p:sp>
        <p:nvSpPr>
          <p:cNvPr id="80" name="Rectángulo: esquinas redondeadas 79"/>
          <p:cNvSpPr/>
          <p:nvPr/>
        </p:nvSpPr>
        <p:spPr>
          <a:xfrm>
            <a:off x="8032401" y="1844781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Obtención canales disponibles</a:t>
            </a:r>
          </a:p>
        </p:txBody>
      </p:sp>
      <p:sp>
        <p:nvSpPr>
          <p:cNvPr id="81" name="Rectángulo: esquinas redondeadas 80"/>
          <p:cNvSpPr/>
          <p:nvPr/>
        </p:nvSpPr>
        <p:spPr>
          <a:xfrm>
            <a:off x="8036974" y="1544722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Validación de ubicación y dispositivos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3140265" y="3280605"/>
            <a:ext cx="1310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 y datos de contacto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2"/>
                </a:solidFill>
              </a:rPr>
              <a:t>Lista de canales disponibles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Confirmación de uso de canal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271709" y="3427335"/>
            <a:ext cx="18636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 y datos de contacto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2"/>
                </a:solidFill>
              </a:rPr>
              <a:t>Lista de canales disponibles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Confirmación de uso de canal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6077079" y="2157103"/>
            <a:ext cx="1225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chemeClr val="accent6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>
                <a:solidFill>
                  <a:schemeClr val="accent2"/>
                </a:solidFill>
              </a:rPr>
              <a:t>-Lista de canales disponibles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7739217" y="3532273"/>
            <a:ext cx="1007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-</a:t>
            </a:r>
            <a:r>
              <a:rPr lang="es-CO" sz="1100" b="1" dirty="0">
                <a:solidFill>
                  <a:srgbClr val="7030A0"/>
                </a:solidFill>
              </a:rPr>
              <a:t>Consulta del historial</a:t>
            </a:r>
          </a:p>
          <a:p>
            <a:r>
              <a:rPr lang="es-CO" sz="1100" dirty="0"/>
              <a:t>-</a:t>
            </a:r>
            <a:r>
              <a:rPr lang="es-CO" sz="1100" b="1" dirty="0"/>
              <a:t>Información consultada</a:t>
            </a:r>
          </a:p>
        </p:txBody>
      </p:sp>
      <p:sp>
        <p:nvSpPr>
          <p:cNvPr id="88" name="Rectángulo: esquinas redondeadas 87"/>
          <p:cNvSpPr/>
          <p:nvPr/>
        </p:nvSpPr>
        <p:spPr>
          <a:xfrm>
            <a:off x="8704030" y="3986786"/>
            <a:ext cx="1457627" cy="75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Módulo de gestión de espectro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9498638" y="5021365"/>
            <a:ext cx="259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-Consulta del historial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2439718" y="4599312"/>
            <a:ext cx="986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Dispositivo MAESTRO de espacios en blanco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2423731" y="5452453"/>
            <a:ext cx="1002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Dispositivo ESCLAVO de espacios en blanco</a:t>
            </a:r>
          </a:p>
        </p:txBody>
      </p:sp>
      <p:cxnSp>
        <p:nvCxnSpPr>
          <p:cNvPr id="94" name="Conector recto de flecha 93"/>
          <p:cNvCxnSpPr/>
          <p:nvPr/>
        </p:nvCxnSpPr>
        <p:spPr>
          <a:xfrm flipV="1">
            <a:off x="2140636" y="4814313"/>
            <a:ext cx="18315" cy="99515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ángulo 94"/>
          <p:cNvSpPr/>
          <p:nvPr/>
        </p:nvSpPr>
        <p:spPr>
          <a:xfrm>
            <a:off x="800818" y="5019502"/>
            <a:ext cx="136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dirty="0"/>
              <a:t>RF: 470 - 698 MHz</a:t>
            </a: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034" y="4317733"/>
            <a:ext cx="618061" cy="510464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6413" y="5609838"/>
            <a:ext cx="618061" cy="510464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3" y="6268900"/>
            <a:ext cx="1163942" cy="547044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86867" y="6541340"/>
            <a:ext cx="8738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El color de cada módulo está relacionado con el color de cada pestaña del documento “Arquitectura”</a:t>
            </a:r>
          </a:p>
        </p:txBody>
      </p:sp>
      <p:graphicFrame>
        <p:nvGraphicFramePr>
          <p:cNvPr id="102" name="Objeto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29574"/>
              </p:ext>
            </p:extLst>
          </p:nvPr>
        </p:nvGraphicFramePr>
        <p:xfrm>
          <a:off x="10761872" y="681630"/>
          <a:ext cx="335180" cy="2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showAsIcon="1" r:id="rId5" imgW="914400" imgH="714240" progId="Excel.Sheet.12">
                  <p:link updateAutomatic="1"/>
                </p:oleObj>
              </mc:Choice>
              <mc:Fallback>
                <p:oleObj name="Worksheet" showAsIcon="1" r:id="rId5" imgW="914400" imgH="714240" progId="Excel.Sheet.12">
                  <p:link updateAutomatic="1"/>
                  <p:pic>
                    <p:nvPicPr>
                      <p:cNvPr id="1029" name="Objeto 10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61872" y="681630"/>
                        <a:ext cx="335180" cy="26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o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06878"/>
              </p:ext>
            </p:extLst>
          </p:nvPr>
        </p:nvGraphicFramePr>
        <p:xfrm>
          <a:off x="7341063" y="3784582"/>
          <a:ext cx="256517" cy="20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showAsIcon="1" r:id="rId7" imgW="914400" imgH="714240" progId="Excel.Sheet.12">
                  <p:link updateAutomatic="1"/>
                </p:oleObj>
              </mc:Choice>
              <mc:Fallback>
                <p:oleObj name="Worksheet" showAsIcon="1" r:id="rId7" imgW="914400" imgH="714240" progId="Excel.Sheet.12">
                  <p:link updateAutomatic="1"/>
                  <p:pic>
                    <p:nvPicPr>
                      <p:cNvPr id="1033" name="Objeto 10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1063" y="3784582"/>
                        <a:ext cx="256517" cy="20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o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70276"/>
              </p:ext>
            </p:extLst>
          </p:nvPr>
        </p:nvGraphicFramePr>
        <p:xfrm>
          <a:off x="4709987" y="2797761"/>
          <a:ext cx="329094" cy="25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showAsIcon="1" r:id="rId9" imgW="914400" imgH="714240" progId="Excel.Sheet.12">
                  <p:link updateAutomatic="1"/>
                </p:oleObj>
              </mc:Choice>
              <mc:Fallback>
                <p:oleObj name="Worksheet" showAsIcon="1" r:id="rId9" imgW="914400" imgH="714240" progId="Excel.Sheet.12">
                  <p:link updateAutomatic="1"/>
                  <p:pic>
                    <p:nvPicPr>
                      <p:cNvPr id="1034" name="Objeto 10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9987" y="2797761"/>
                        <a:ext cx="329094" cy="257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Conector recto de flecha 109"/>
          <p:cNvCxnSpPr/>
          <p:nvPr/>
        </p:nvCxnSpPr>
        <p:spPr>
          <a:xfrm>
            <a:off x="3267104" y="2931124"/>
            <a:ext cx="1358934" cy="348550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de flecha 110"/>
          <p:cNvCxnSpPr/>
          <p:nvPr/>
        </p:nvCxnSpPr>
        <p:spPr>
          <a:xfrm flipH="1" flipV="1">
            <a:off x="3166065" y="3026017"/>
            <a:ext cx="1418633" cy="37299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/>
          <p:cNvCxnSpPr/>
          <p:nvPr/>
        </p:nvCxnSpPr>
        <p:spPr>
          <a:xfrm flipV="1">
            <a:off x="2225402" y="3502958"/>
            <a:ext cx="9112" cy="1067765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/>
          <p:cNvCxnSpPr/>
          <p:nvPr/>
        </p:nvCxnSpPr>
        <p:spPr>
          <a:xfrm flipH="1">
            <a:off x="2076368" y="3504072"/>
            <a:ext cx="1859" cy="110266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/>
          <p:nvPr/>
        </p:nvCxnSpPr>
        <p:spPr>
          <a:xfrm flipV="1">
            <a:off x="6139390" y="2037829"/>
            <a:ext cx="1751946" cy="1199909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/>
          <p:cNvCxnSpPr/>
          <p:nvPr/>
        </p:nvCxnSpPr>
        <p:spPr>
          <a:xfrm flipH="1">
            <a:off x="6168039" y="2170969"/>
            <a:ext cx="1779851" cy="121986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de flecha 283"/>
          <p:cNvCxnSpPr>
            <a:stCxn id="62" idx="2"/>
            <a:endCxn id="68" idx="1"/>
          </p:cNvCxnSpPr>
          <p:nvPr/>
        </p:nvCxnSpPr>
        <p:spPr>
          <a:xfrm rot="16200000" flipH="1">
            <a:off x="5495666" y="3664179"/>
            <a:ext cx="582553" cy="808456"/>
          </a:xfrm>
          <a:prstGeom prst="bentConnector2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/>
          <p:cNvCxnSpPr/>
          <p:nvPr/>
        </p:nvCxnSpPr>
        <p:spPr>
          <a:xfrm flipH="1" flipV="1">
            <a:off x="7649135" y="4296923"/>
            <a:ext cx="1008510" cy="2048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/>
          <p:cNvCxnSpPr>
            <a:endCxn id="88" idx="2"/>
          </p:cNvCxnSpPr>
          <p:nvPr/>
        </p:nvCxnSpPr>
        <p:spPr>
          <a:xfrm flipH="1" flipV="1">
            <a:off x="9432844" y="4737900"/>
            <a:ext cx="20008" cy="155140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/>
          <p:cNvCxnSpPr/>
          <p:nvPr/>
        </p:nvCxnSpPr>
        <p:spPr>
          <a:xfrm>
            <a:off x="9297087" y="4777708"/>
            <a:ext cx="3365" cy="1511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uadroTexto 123"/>
          <p:cNvSpPr txBox="1"/>
          <p:nvPr/>
        </p:nvSpPr>
        <p:spPr>
          <a:xfrm>
            <a:off x="7391400" y="5042705"/>
            <a:ext cx="1936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-Información consultada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-Dispositivos actualmente deshabilitados</a:t>
            </a:r>
          </a:p>
          <a:p>
            <a:pPr>
              <a:buSzPct val="83000"/>
            </a:pPr>
            <a:endParaRPr lang="es-CO" sz="1100" b="1" dirty="0">
              <a:solidFill>
                <a:schemeClr val="accent2"/>
              </a:solidFill>
            </a:endParaRPr>
          </a:p>
        </p:txBody>
      </p:sp>
      <p:cxnSp>
        <p:nvCxnSpPr>
          <p:cNvPr id="125" name="Conector recto de flecha 124"/>
          <p:cNvCxnSpPr>
            <a:endCxn id="65" idx="2"/>
          </p:cNvCxnSpPr>
          <p:nvPr/>
        </p:nvCxnSpPr>
        <p:spPr>
          <a:xfrm flipH="1" flipV="1">
            <a:off x="9327500" y="2183547"/>
            <a:ext cx="21921" cy="1737279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26"/>
          <p:cNvSpPr txBox="1"/>
          <p:nvPr/>
        </p:nvSpPr>
        <p:spPr>
          <a:xfrm>
            <a:off x="9340508" y="2507774"/>
            <a:ext cx="259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</p:txBody>
      </p:sp>
      <p:graphicFrame>
        <p:nvGraphicFramePr>
          <p:cNvPr id="128" name="Objeto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55551"/>
              </p:ext>
            </p:extLst>
          </p:nvPr>
        </p:nvGraphicFramePr>
        <p:xfrm>
          <a:off x="10161657" y="4036586"/>
          <a:ext cx="292838" cy="22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showAsIcon="1" r:id="rId11" imgW="914400" imgH="714240" progId="Excel.Sheet.12">
                  <p:link updateAutomatic="1"/>
                </p:oleObj>
              </mc:Choice>
              <mc:Fallback>
                <p:oleObj name="Worksheet" showAsIcon="1" r:id="rId11" imgW="914400" imgH="714240" progId="Excel.Sheet.12">
                  <p:link updateAutomatic="1"/>
                  <p:pic>
                    <p:nvPicPr>
                      <p:cNvPr id="276" name="Objeto 2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61657" y="4036586"/>
                        <a:ext cx="292838" cy="22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6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adroTexto 182"/>
          <p:cNvSpPr txBox="1"/>
          <p:nvPr/>
        </p:nvSpPr>
        <p:spPr>
          <a:xfrm>
            <a:off x="4849314" y="36329"/>
            <a:ext cx="242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INTERFAZ DE USUARIO</a:t>
            </a:r>
          </a:p>
        </p:txBody>
      </p:sp>
      <p:sp>
        <p:nvSpPr>
          <p:cNvPr id="58" name="Rectángulo: esquinas redondeadas 57"/>
          <p:cNvSpPr/>
          <p:nvPr/>
        </p:nvSpPr>
        <p:spPr>
          <a:xfrm>
            <a:off x="4326851" y="471966"/>
            <a:ext cx="7680092" cy="4506789"/>
          </a:xfrm>
          <a:prstGeom prst="roundRect">
            <a:avLst>
              <a:gd name="adj" fmla="val 8589"/>
            </a:avLst>
          </a:prstGeom>
          <a:solidFill>
            <a:srgbClr val="7030A0">
              <a:alpha val="18824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s-CO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59" name="Picture 2" descr="Image result for men bathro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10445" y="741712"/>
            <a:ext cx="346010" cy="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Nube 61"/>
          <p:cNvSpPr/>
          <p:nvPr/>
        </p:nvSpPr>
        <p:spPr>
          <a:xfrm>
            <a:off x="1032827" y="2367348"/>
            <a:ext cx="2231572" cy="1066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Internet</a:t>
            </a:r>
          </a:p>
        </p:txBody>
      </p:sp>
      <p:sp>
        <p:nvSpPr>
          <p:cNvPr id="64" name="Rectángulo: esquinas redondeadas 63"/>
          <p:cNvSpPr/>
          <p:nvPr/>
        </p:nvSpPr>
        <p:spPr>
          <a:xfrm>
            <a:off x="7921633" y="652028"/>
            <a:ext cx="2811733" cy="153151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s-CO" sz="1200" b="1" dirty="0">
                <a:solidFill>
                  <a:sysClr val="windowText" lastClr="000000"/>
                </a:solidFill>
              </a:rPr>
              <a:t>Módulo de Cálculo</a:t>
            </a:r>
          </a:p>
        </p:txBody>
      </p:sp>
      <p:sp>
        <p:nvSpPr>
          <p:cNvPr id="65" name="Rectángulo: esquinas redondeadas 64"/>
          <p:cNvSpPr/>
          <p:nvPr/>
        </p:nvSpPr>
        <p:spPr>
          <a:xfrm>
            <a:off x="4712187" y="1063238"/>
            <a:ext cx="1436914" cy="7511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Módulo de </a:t>
            </a:r>
          </a:p>
          <a:p>
            <a:pPr algn="ctr"/>
            <a:r>
              <a:rPr lang="es-CO" sz="1200" dirty="0"/>
              <a:t>Interfaz</a:t>
            </a:r>
          </a:p>
        </p:txBody>
      </p:sp>
      <p:cxnSp>
        <p:nvCxnSpPr>
          <p:cNvPr id="68" name="Conector recto de flecha 67"/>
          <p:cNvCxnSpPr/>
          <p:nvPr/>
        </p:nvCxnSpPr>
        <p:spPr>
          <a:xfrm flipV="1">
            <a:off x="2234514" y="1479067"/>
            <a:ext cx="10338" cy="8958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992015" y="1604194"/>
            <a:ext cx="111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FF0000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77" name="Rectángulo: esquinas redondeadas 76"/>
          <p:cNvSpPr/>
          <p:nvPr/>
        </p:nvSpPr>
        <p:spPr>
          <a:xfrm>
            <a:off x="8046984" y="944223"/>
            <a:ext cx="2533360" cy="238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 de influencia de dispositivo</a:t>
            </a:r>
          </a:p>
        </p:txBody>
      </p:sp>
      <p:sp>
        <p:nvSpPr>
          <p:cNvPr id="78" name="Rectángulo: esquinas redondeadas 77"/>
          <p:cNvSpPr/>
          <p:nvPr/>
        </p:nvSpPr>
        <p:spPr>
          <a:xfrm>
            <a:off x="8040905" y="1252034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Áreas protegidas intersectadas</a:t>
            </a:r>
          </a:p>
        </p:txBody>
      </p:sp>
      <p:sp>
        <p:nvSpPr>
          <p:cNvPr id="79" name="Rectángulo: esquinas redondeadas 78"/>
          <p:cNvSpPr/>
          <p:nvPr/>
        </p:nvSpPr>
        <p:spPr>
          <a:xfrm>
            <a:off x="8032401" y="1844781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Obtención canales disponibles</a:t>
            </a:r>
          </a:p>
        </p:txBody>
      </p:sp>
      <p:sp>
        <p:nvSpPr>
          <p:cNvPr id="80" name="Rectángulo: esquinas redondeadas 79"/>
          <p:cNvSpPr/>
          <p:nvPr/>
        </p:nvSpPr>
        <p:spPr>
          <a:xfrm>
            <a:off x="8036974" y="1544722"/>
            <a:ext cx="2539439" cy="20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Validación de ubicación y dispositivos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3155189" y="1314046"/>
            <a:ext cx="1448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FF0000"/>
                </a:solidFill>
              </a:rPr>
              <a:t>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6443066" y="698555"/>
            <a:ext cx="12252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FF0000"/>
                </a:solidFill>
              </a:rPr>
              <a:t>-Coordenada</a:t>
            </a:r>
          </a:p>
          <a:p>
            <a:pPr>
              <a:buSzPct val="83000"/>
            </a:pPr>
            <a:r>
              <a:rPr lang="es-CO" sz="1100" b="1" dirty="0"/>
              <a:t>-</a:t>
            </a:r>
            <a:r>
              <a:rPr lang="es-CO" sz="1100" b="1" dirty="0">
                <a:solidFill>
                  <a:srgbClr val="0070C0"/>
                </a:solidFill>
              </a:rPr>
              <a:t>Lista de canales disponibles</a:t>
            </a:r>
          </a:p>
        </p:txBody>
      </p:sp>
      <p:sp>
        <p:nvSpPr>
          <p:cNvPr id="87" name="Rectángulo: esquinas redondeadas 86"/>
          <p:cNvSpPr/>
          <p:nvPr/>
        </p:nvSpPr>
        <p:spPr>
          <a:xfrm>
            <a:off x="8704030" y="3986786"/>
            <a:ext cx="1457627" cy="75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ysClr val="windowText" lastClr="000000"/>
                </a:solidFill>
              </a:rPr>
              <a:t>Módulo de gestión de espectro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9498638" y="5021365"/>
            <a:ext cx="259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-Consulta del historial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1032827" y="847794"/>
            <a:ext cx="1218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Usuario de interfaz gráfica</a:t>
            </a: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3" y="6268900"/>
            <a:ext cx="1163942" cy="547044"/>
          </a:xfrm>
          <a:prstGeom prst="rect">
            <a:avLst/>
          </a:prstGeom>
        </p:spPr>
      </p:pic>
      <p:sp>
        <p:nvSpPr>
          <p:cNvPr id="99" name="CuadroTexto 98"/>
          <p:cNvSpPr txBox="1"/>
          <p:nvPr/>
        </p:nvSpPr>
        <p:spPr>
          <a:xfrm>
            <a:off x="86867" y="6541340"/>
            <a:ext cx="8738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El color de cada módulo está relacionado con el color de cada pestaña del documento “Arquitectura”</a:t>
            </a:r>
          </a:p>
        </p:txBody>
      </p:sp>
      <p:graphicFrame>
        <p:nvGraphicFramePr>
          <p:cNvPr id="100" name="Obje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20154"/>
              </p:ext>
            </p:extLst>
          </p:nvPr>
        </p:nvGraphicFramePr>
        <p:xfrm>
          <a:off x="4774255" y="876229"/>
          <a:ext cx="262560" cy="2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showAsIcon="1" r:id="rId5" imgW="914400" imgH="714240" progId="Excel.Sheet.12">
                  <p:link updateAutomatic="1"/>
                </p:oleObj>
              </mc:Choice>
              <mc:Fallback>
                <p:oleObj name="Worksheet" showAsIcon="1" r:id="rId5" imgW="914400" imgH="714240" progId="Excel.Sheet.12">
                  <p:link updateAutomatic="1"/>
                  <p:pic>
                    <p:nvPicPr>
                      <p:cNvPr id="1028" name="Objeto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4255" y="876229"/>
                        <a:ext cx="262560" cy="2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to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29574"/>
              </p:ext>
            </p:extLst>
          </p:nvPr>
        </p:nvGraphicFramePr>
        <p:xfrm>
          <a:off x="10761872" y="681630"/>
          <a:ext cx="335180" cy="2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showAsIcon="1" r:id="rId7" imgW="914400" imgH="714240" progId="Excel.Sheet.12">
                  <p:link updateAutomatic="1"/>
                </p:oleObj>
              </mc:Choice>
              <mc:Fallback>
                <p:oleObj name="Worksheet" showAsIcon="1" r:id="rId7" imgW="914400" imgH="714240" progId="Excel.Sheet.12">
                  <p:link updateAutomatic="1"/>
                  <p:pic>
                    <p:nvPicPr>
                      <p:cNvPr id="1029" name="Objeto 10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61872" y="681630"/>
                        <a:ext cx="335180" cy="26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Conector recto de flecha 105"/>
          <p:cNvCxnSpPr/>
          <p:nvPr/>
        </p:nvCxnSpPr>
        <p:spPr>
          <a:xfrm>
            <a:off x="2091071" y="1516053"/>
            <a:ext cx="10338" cy="8958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106"/>
          <p:cNvCxnSpPr/>
          <p:nvPr/>
        </p:nvCxnSpPr>
        <p:spPr>
          <a:xfrm flipV="1">
            <a:off x="3204840" y="1300341"/>
            <a:ext cx="1496473" cy="129047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107"/>
          <p:cNvCxnSpPr/>
          <p:nvPr/>
        </p:nvCxnSpPr>
        <p:spPr>
          <a:xfrm flipH="1">
            <a:off x="3204840" y="1484282"/>
            <a:ext cx="1496473" cy="129047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/>
          <p:cNvCxnSpPr/>
          <p:nvPr/>
        </p:nvCxnSpPr>
        <p:spPr>
          <a:xfrm>
            <a:off x="6159975" y="1312129"/>
            <a:ext cx="1732507" cy="85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/>
          <p:cNvCxnSpPr/>
          <p:nvPr/>
        </p:nvCxnSpPr>
        <p:spPr>
          <a:xfrm flipH="1" flipV="1">
            <a:off x="6103170" y="1465351"/>
            <a:ext cx="1788166" cy="934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/>
          <p:cNvCxnSpPr>
            <a:endCxn id="87" idx="2"/>
          </p:cNvCxnSpPr>
          <p:nvPr/>
        </p:nvCxnSpPr>
        <p:spPr>
          <a:xfrm flipH="1" flipV="1">
            <a:off x="9432844" y="4737900"/>
            <a:ext cx="20008" cy="155140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/>
          <p:cNvCxnSpPr/>
          <p:nvPr/>
        </p:nvCxnSpPr>
        <p:spPr>
          <a:xfrm>
            <a:off x="9297087" y="4777708"/>
            <a:ext cx="3365" cy="1511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uadroTexto 122"/>
          <p:cNvSpPr txBox="1"/>
          <p:nvPr/>
        </p:nvSpPr>
        <p:spPr>
          <a:xfrm>
            <a:off x="7391400" y="5042705"/>
            <a:ext cx="1936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-Información consultada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C00000"/>
                </a:solidFill>
              </a:rPr>
              <a:t>-Dispositivos actualmente deshabilitados</a:t>
            </a:r>
          </a:p>
          <a:p>
            <a:pPr>
              <a:buSzPct val="83000"/>
            </a:pPr>
            <a:endParaRPr lang="es-CO" sz="1100" b="1" dirty="0">
              <a:solidFill>
                <a:schemeClr val="accent2"/>
              </a:solidFill>
            </a:endParaRPr>
          </a:p>
        </p:txBody>
      </p:sp>
      <p:cxnSp>
        <p:nvCxnSpPr>
          <p:cNvPr id="124" name="Conector recto de flecha 123"/>
          <p:cNvCxnSpPr>
            <a:endCxn id="64" idx="2"/>
          </p:cNvCxnSpPr>
          <p:nvPr/>
        </p:nvCxnSpPr>
        <p:spPr>
          <a:xfrm flipH="1" flipV="1">
            <a:off x="9327500" y="2183547"/>
            <a:ext cx="21921" cy="1737279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adroTexto 124"/>
          <p:cNvSpPr txBox="1"/>
          <p:nvPr/>
        </p:nvSpPr>
        <p:spPr>
          <a:xfrm>
            <a:off x="9340508" y="2507774"/>
            <a:ext cx="259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-Asignación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-Planeación de frecuencias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-Áreas protegidas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-Dispositivos deshabilitados</a:t>
            </a:r>
          </a:p>
          <a:p>
            <a:pPr>
              <a:buSzPct val="83000"/>
            </a:pPr>
            <a:r>
              <a:rPr lang="es-CO" sz="1100" b="1" dirty="0">
                <a:solidFill>
                  <a:srgbClr val="00B0F0"/>
                </a:solidFill>
              </a:rPr>
              <a:t>-Parámetros normativos</a:t>
            </a:r>
          </a:p>
        </p:txBody>
      </p:sp>
      <p:graphicFrame>
        <p:nvGraphicFramePr>
          <p:cNvPr id="127" name="Objeto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55551"/>
              </p:ext>
            </p:extLst>
          </p:nvPr>
        </p:nvGraphicFramePr>
        <p:xfrm>
          <a:off x="10161657" y="4036586"/>
          <a:ext cx="292838" cy="22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showAsIcon="1" r:id="rId9" imgW="914400" imgH="714240" progId="Excel.Sheet.12">
                  <p:link updateAutomatic="1"/>
                </p:oleObj>
              </mc:Choice>
              <mc:Fallback>
                <p:oleObj name="Worksheet" showAsIcon="1" r:id="rId9" imgW="914400" imgH="714240" progId="Excel.Sheet.12">
                  <p:link updateAutomatic="1"/>
                  <p:pic>
                    <p:nvPicPr>
                      <p:cNvPr id="276" name="Objeto 2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61657" y="4036586"/>
                        <a:ext cx="292838" cy="22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2692" y="97971"/>
            <a:ext cx="28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MÓDULO DE CÁLCULO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70700" y="328803"/>
            <a:ext cx="4965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(SIMULACIÓN COMPLETA DE DISPOSITIVO Y COMPLETA DE ASIGNACIONES)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18204" t="6815" r="13671" b="12083"/>
          <a:stretch/>
        </p:blipFill>
        <p:spPr>
          <a:xfrm>
            <a:off x="161924" y="836634"/>
            <a:ext cx="8305801" cy="556202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553450" y="971550"/>
            <a:ext cx="3448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El área de servicio de las estaciones de televisión es calculada usando un modelo de propagación que tenga en cuenta el relieve (obstrucción/difracción).</a:t>
            </a:r>
          </a:p>
          <a:p>
            <a:endParaRPr lang="es-CO" sz="1400" dirty="0"/>
          </a:p>
          <a:p>
            <a:r>
              <a:rPr lang="es-CO" sz="1400" dirty="0"/>
              <a:t>De la misma manera se calcula el área interferente del dispositivo de espacios en blanco</a:t>
            </a:r>
          </a:p>
        </p:txBody>
      </p:sp>
    </p:spTree>
    <p:extLst>
      <p:ext uri="{BB962C8B-B14F-4D97-AF65-F5344CB8AC3E}">
        <p14:creationId xmlns:p14="http://schemas.microsoft.com/office/powerpoint/2010/main" val="116291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2692" y="97971"/>
            <a:ext cx="28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MÓDULO DE CÁLCULO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00572" y="328803"/>
            <a:ext cx="4739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(SIMULACIÓN COMPLETA DE DISPOSITIVO Y SIMPLE DE ASIGNACIONES)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59" t="6814" r="13516" b="11667"/>
          <a:stretch/>
        </p:blipFill>
        <p:spPr>
          <a:xfrm>
            <a:off x="177949" y="836634"/>
            <a:ext cx="8305800" cy="55905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53450" y="971550"/>
            <a:ext cx="3448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El área de servicio de las estaciones de televisión es calculada usando un modelo de propagación simple que sobreestime el área. </a:t>
            </a:r>
          </a:p>
          <a:p>
            <a:endParaRPr lang="es-CO" sz="1400" dirty="0"/>
          </a:p>
          <a:p>
            <a:r>
              <a:rPr lang="es-CO" sz="1400" dirty="0"/>
              <a:t>El área interferente del dispositivo de espacios en blanco es calculada usando un modelo de propagación que tenga en cuenta el relieve. 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1696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2692" y="97971"/>
            <a:ext cx="28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MÓDULO DE CÁLCULO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30132" y="328803"/>
            <a:ext cx="4966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(SIMULACIÓN SIMPLE DE DISPOSITIVO Y SIMPLE DE ÁREAS ASIGNACIONES)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281" t="6814" r="13515" b="11945"/>
          <a:stretch/>
        </p:blipFill>
        <p:spPr>
          <a:xfrm>
            <a:off x="180975" y="827109"/>
            <a:ext cx="8315325" cy="55715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553450" y="971550"/>
            <a:ext cx="3495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El área de servicio de las estaciones de televisión es calculada usando un modelo de propagación simple que sobreestime el área. </a:t>
            </a:r>
          </a:p>
          <a:p>
            <a:endParaRPr lang="es-CO" sz="1400" dirty="0"/>
          </a:p>
          <a:p>
            <a:r>
              <a:rPr lang="es-CO" sz="1400" dirty="0"/>
              <a:t>El área interferente del dispositivo de espacios en blanco es calculada del mismo modo.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743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849" t="8732" r="15889" b="11528"/>
          <a:stretch/>
        </p:blipFill>
        <p:spPr>
          <a:xfrm>
            <a:off x="285750" y="800100"/>
            <a:ext cx="8010526" cy="55911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52692" y="97971"/>
            <a:ext cx="28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MÓDULO DE CÁLCULO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86272" y="356702"/>
            <a:ext cx="4979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(SIMULACIÓN LIGHT DE DISPOSITIVO Y CONTORNOS DE ÁREAS ASIGNADAS)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53450" y="971550"/>
            <a:ext cx="35337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El área interferente del dispositivo de espacios en blanco es calculada usando un modelo de propagación simple que sobreestime el área. </a:t>
            </a:r>
          </a:p>
          <a:p>
            <a:endParaRPr lang="es-CO" sz="1400" dirty="0"/>
          </a:p>
          <a:p>
            <a:r>
              <a:rPr lang="es-CO" sz="1400" dirty="0"/>
              <a:t>El área de servicio de las estaciones de televisión no se calcula. Solo se tiene en cuenta los municipios que pertenecen al área de servicio autorizada.</a:t>
            </a:r>
          </a:p>
          <a:p>
            <a:endParaRPr lang="es-CO" sz="1400" dirty="0"/>
          </a:p>
          <a:p>
            <a:r>
              <a:rPr lang="es-CO" sz="1400" i="1" dirty="0"/>
              <a:t>La planeación y las áreas protegidas deben ser tenidas en cuenta de esta forma.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14790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C7916091DBB45BF995C2DBE52FE45" ma:contentTypeVersion="2" ma:contentTypeDescription="Crear nuevo documento." ma:contentTypeScope="" ma:versionID="f9c37a6fc486f191acb71bfc30d1750a">
  <xsd:schema xmlns:xsd="http://www.w3.org/2001/XMLSchema" xmlns:xs="http://www.w3.org/2001/XMLSchema" xmlns:p="http://schemas.microsoft.com/office/2006/metadata/properties" xmlns:ns1="http://schemas.microsoft.com/sharepoint/v3" xmlns:ns2="e1459bcb-a4d1-405c-b632-788a7b67bd74" targetNamespace="http://schemas.microsoft.com/office/2006/metadata/properties" ma:root="true" ma:fieldsID="305d318412f8921fc3d90eb43671da12" ns1:_="" ns2:_="">
    <xsd:import namespace="http://schemas.microsoft.com/sharepoint/v3"/>
    <xsd:import namespace="e1459bcb-a4d1-405c-b632-788a7b67bd7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59bcb-a4d1-405c-b632-788a7b67b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7FB65D-284A-4E11-B610-FAC35BD4D46D}"/>
</file>

<file path=customXml/itemProps2.xml><?xml version="1.0" encoding="utf-8"?>
<ds:datastoreItem xmlns:ds="http://schemas.openxmlformats.org/officeDocument/2006/customXml" ds:itemID="{01DB78D5-B19A-4691-B121-80DE14B5BF2B}"/>
</file>

<file path=customXml/itemProps3.xml><?xml version="1.0" encoding="utf-8"?>
<ds:datastoreItem xmlns:ds="http://schemas.openxmlformats.org/officeDocument/2006/customXml" ds:itemID="{65CFD972-99A2-4EC8-85F3-AAF3B8B85661}"/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749</Words>
  <Application>Microsoft Office PowerPoint</Application>
  <PresentationFormat>Panorámica</PresentationFormat>
  <Paragraphs>150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12</vt:i4>
      </vt:variant>
      <vt:variant>
        <vt:lpstr>Títulos de diapositiva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file:///J:\Juan%20Zapata\WhiteSpaces\Base%20de%20datos%20TVWS%20Colombia\Investigación\tecnico\Arquitectura.xlsx!Comunicación!F1C1:F17C4</vt:lpstr>
      <vt:lpstr>file:///J:\Juan%20Zapata\WhiteSpaces\Base%20de%20datos%20TVWS%20Colombia\Investigación\tecnico\Arquitectura.xlsx!Cálculo!F1C1:F17C4</vt:lpstr>
      <vt:lpstr>file:///J:\Juan%20Zapata\WhiteSpaces\Base%20de%20datos%20TVWS%20Colombia\Investigación\tecnico\Arquitectura.xlsx!Historia!F1C1:F18C4</vt:lpstr>
      <vt:lpstr>file:///J:\Juan%20Zapata\WhiteSpaces\Base%20de%20datos%20TVWS%20Colombia\Investigación\tecnico\Arquitectura.xlsx!Comunicación!F1C1:F17C4</vt:lpstr>
      <vt:lpstr>file:///J:\Juan%20Zapata\WhiteSpaces\Base%20de%20datos%20TVWS%20Colombia\Investigación\tecnico\Arquitectura.xlsx!Gestión!F1C1:F17C4</vt:lpstr>
      <vt:lpstr>file:///J:\Juan%20Zapata\WhiteSpaces\Base%20de%20datos%20TVWS%20Colombia\Investigación\tecnico\Arquitectura.xlsx!Cálculo!F1C1:F17C4</vt:lpstr>
      <vt:lpstr>file:///J:\Juan%20Zapata\WhiteSpaces\Base%20de%20datos%20TVWS%20Colombia\Investigación\tecnico\Arquitectura.xlsx!Historia!F1C1:F18C4</vt:lpstr>
      <vt:lpstr>file:///J:\Juan%20Zapata\WhiteSpaces\Base%20de%20datos%20TVWS%20Colombia\Investigación\tecnico\Arquitectura.xlsx!Comunicación!F1C1:F17C4</vt:lpstr>
      <vt:lpstr>file:///J:\Juan%20Zapata\WhiteSpaces\Base%20de%20datos%20TVWS%20Colombia\Investigación\tecnico\Arquitectura.xlsx!Gestión!F1C1:F17C4</vt:lpstr>
      <vt:lpstr>file:///J:\Juan%20Zapata\WhiteSpaces\Base%20de%20datos%20TVWS%20Colombia\Investigación\tecnico\Arquitectura.xlsx!Comunicación!F1C1:F17C4</vt:lpstr>
      <vt:lpstr>file:///J:\Juan%20Zapata\WhiteSpaces\Base%20de%20datos%20TVWS%20Colombia\Investigación\tecnico\Arquitectura.xlsx!Cálculo!F1C1:F17C4</vt:lpstr>
      <vt:lpstr>file:///J:\Juan%20Zapata\WhiteSpaces\Base%20de%20datos%20TVWS%20Colombia\Investigación\tecnico\Arquitectura.xlsx!Gestión!F1C1:F17C4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Zapata</dc:creator>
  <cp:lastModifiedBy>Juan Zapata</cp:lastModifiedBy>
  <cp:revision>31</cp:revision>
  <dcterms:created xsi:type="dcterms:W3CDTF">2017-09-04T18:15:45Z</dcterms:created>
  <dcterms:modified xsi:type="dcterms:W3CDTF">2017-09-08T14:22:11Z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0x010100C8AC7916091DBB45BF995C2DBE52FE45</vt:lpwstr>
  </property>
</Properties>
</file>